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数字化满意度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预订</c:v>
                </c:pt>
                <c:pt idx="1">
                  <c:v>入住</c:v>
                </c:pt>
                <c:pt idx="2">
                  <c:v>住中服务</c:v>
                </c:pt>
                <c:pt idx="3">
                  <c:v>离店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3.6</c:v>
                </c:pt>
                <c:pt idx="2">
                  <c:v>4.1</c:v>
                </c:pt>
                <c:pt idx="3">
                  <c:v>4.4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传统人工满意度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预订</c:v>
                </c:pt>
                <c:pt idx="1">
                  <c:v>入住</c:v>
                </c:pt>
                <c:pt idx="2">
                  <c:v>住中服务</c:v>
                </c:pt>
                <c:pt idx="3">
                  <c:v>离店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3.8</c:v>
                </c:pt>
                <c:pt idx="3">
                  <c:v>4.0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.0"/>
          <c:min val="0.0"/>
        </c:scaling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5394960"/>
            <a:ext cx="12188952" cy="73152"/>
          </a:xfrm>
          <a:prstGeom prst="roundRect">
            <a:avLst/>
          </a:prstGeom>
          <a:solidFill>
            <a:srgbClr val="C59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icrosoft YaHei"/>
              </a:rPr>
              <a:t>酒店服务数字化转型对顾客满意度的影响研究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5176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C59A3A"/>
                </a:solidFill>
                <a:latin typeface="Microsoft YaHei"/>
              </a:rPr>
              <a:t>—— 以东莞市高星级酒店为例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93192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Microsoft YaHei"/>
              </a:rPr>
              <a:t>毕业论文答辩  ·  样品演示（内容为虚构示例）</a:t>
            </a:r>
          </a:p>
          <a:p>
            <a:pPr algn="l"/>
            <a:r>
              <a:rPr sz="1600" b="0">
                <a:solidFill>
                  <a:srgbClr val="FFFFFF"/>
                </a:solidFill>
                <a:latin typeface="Microsoft YaHei"/>
              </a:rPr>
              <a:t>答辩人：张同学    指导教师：李老师    2026 年 6 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7607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Microsoft YaHei"/>
              </a:rPr>
              <a:t>本样品每一页文字、图表均为原生可编辑元素，客户收到后可直接改字改数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88952" cy="10972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C59A3A"/>
                </a:solidFill>
                <a:latin typeface="Microsoft YaHei"/>
              </a:rPr>
              <a:t>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84048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F4E79"/>
                </a:solidFill>
                <a:latin typeface="Microsoft YaHei"/>
              </a:rPr>
              <a:t>汇报目录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078992"/>
            <a:ext cx="1097280" cy="54864"/>
          </a:xfrm>
          <a:prstGeom prst="roundRect">
            <a:avLst/>
          </a:prstGeom>
          <a:solidFill>
            <a:srgbClr val="C59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10698480" cy="100584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719072"/>
            <a:ext cx="822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0240" y="1664207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62626"/>
                </a:solidFill>
                <a:latin typeface="Microsoft YaHei"/>
              </a:rPr>
              <a:t>研究背景与问题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40" y="2084831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A6B7D"/>
                </a:solidFill>
                <a:latin typeface="Microsoft YaHei"/>
              </a:rPr>
              <a:t>行业数字化加速，满意度却未同步提升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788920"/>
            <a:ext cx="10698480" cy="100584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953512"/>
            <a:ext cx="822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40" y="2898648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62626"/>
                </a:solidFill>
                <a:latin typeface="Microsoft YaHei"/>
              </a:rPr>
              <a:t>研究方法与数据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40" y="331927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A6B7D"/>
                </a:solidFill>
                <a:latin typeface="Microsoft YaHei"/>
              </a:rPr>
              <a:t>问卷 326 份 + 深度访谈 12 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023360"/>
            <a:ext cx="10698480" cy="100584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4187952"/>
            <a:ext cx="822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40" y="4133088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62626"/>
                </a:solidFill>
                <a:latin typeface="Microsoft YaHei"/>
              </a:rPr>
              <a:t>核心结果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40" y="455371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A6B7D"/>
                </a:solidFill>
                <a:latin typeface="Microsoft YaHei"/>
              </a:rPr>
              <a:t>三个关键发现，每页只讲一个结论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5257800"/>
            <a:ext cx="10698480" cy="100584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422392"/>
            <a:ext cx="822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0240" y="5367528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262626"/>
                </a:solidFill>
                <a:latin typeface="Microsoft YaHei"/>
              </a:rPr>
              <a:t>结论与建议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20240" y="5788152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A6B7D"/>
                </a:solidFill>
                <a:latin typeface="Microsoft YaHei"/>
              </a:rPr>
              <a:t>给酒店的可落地改进清单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88952" cy="10972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C59A3A"/>
                </a:solidFill>
                <a:latin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84048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F4E79"/>
                </a:solidFill>
                <a:latin typeface="Microsoft YaHei"/>
              </a:rPr>
              <a:t>研究背景：数字化投入涨了，满意度没跟上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078992"/>
            <a:ext cx="1097280" cy="54864"/>
          </a:xfrm>
          <a:prstGeom prst="roundRect">
            <a:avLst/>
          </a:prstGeom>
          <a:solidFill>
            <a:srgbClr val="C59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83280" cy="201168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874519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1F4E79"/>
                </a:solidFill>
                <a:latin typeface="Microsoft YaHei"/>
              </a:rPr>
              <a:t>68%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97480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5A6B7D"/>
                </a:solidFill>
                <a:latin typeface="Microsoft YaHei"/>
              </a:rPr>
              <a:t>受访酒店已上线</a:t>
            </a:r>
          </a:p>
          <a:p>
            <a:pPr algn="ctr"/>
            <a:r>
              <a:rPr sz="1400" b="0">
                <a:solidFill>
                  <a:srgbClr val="5A6B7D"/>
                </a:solidFill>
                <a:latin typeface="Microsoft YaHei"/>
              </a:rPr>
              <a:t>自助入住/智能客房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645920"/>
            <a:ext cx="3383280" cy="201168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9159" y="1874519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1F4E79"/>
                </a:solidFill>
                <a:latin typeface="Microsoft YaHei"/>
              </a:rPr>
              <a:t>+31%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59" y="2697480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5A6B7D"/>
                </a:solidFill>
                <a:latin typeface="Microsoft YaHei"/>
              </a:rPr>
              <a:t>近三年数字化</a:t>
            </a:r>
          </a:p>
          <a:p>
            <a:pPr algn="ctr"/>
            <a:r>
              <a:rPr sz="1400" b="0">
                <a:solidFill>
                  <a:srgbClr val="5A6B7D"/>
                </a:solidFill>
                <a:latin typeface="Microsoft YaHei"/>
              </a:rPr>
              <a:t>投入平均增幅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645920"/>
            <a:ext cx="3383280" cy="201168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0" y="1874519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1F4E79"/>
                </a:solidFill>
                <a:latin typeface="Microsoft YaHei"/>
              </a:rPr>
              <a:t>-4.2分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2697480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5A6B7D"/>
                </a:solidFill>
                <a:latin typeface="Microsoft YaHei"/>
              </a:rPr>
              <a:t>同期顾客满意度</a:t>
            </a:r>
          </a:p>
          <a:p>
            <a:pPr algn="ctr"/>
            <a:r>
              <a:rPr sz="1400" b="0">
                <a:solidFill>
                  <a:srgbClr val="5A6B7D"/>
                </a:solidFill>
                <a:latin typeface="Microsoft YaHei"/>
              </a:rPr>
              <a:t>均分变化（百分制）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114800"/>
            <a:ext cx="106984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262626"/>
                </a:solidFill>
                <a:latin typeface="Microsoft YaHei"/>
              </a:rPr>
              <a:t>研究问题：数字化到底在哪些环节提升满意度、在哪些环节反而制造摩擦？</a:t>
            </a:r>
          </a:p>
          <a:p>
            <a:pPr algn="l"/>
            <a:r>
              <a:rPr sz="1700" b="0">
                <a:solidFill>
                  <a:srgbClr val="262626"/>
                </a:solidFill>
                <a:latin typeface="Microsoft YaHei"/>
              </a:rPr>
              <a:t>本研究把服务流程拆成 预订—入住—住中—离店 四个环节逐一测量，而不是只看一个总分。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88952" cy="10972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C59A3A"/>
                </a:solidFill>
                <a:latin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84048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F4E79"/>
                </a:solidFill>
                <a:latin typeface="Microsoft YaHei"/>
              </a:rPr>
              <a:t>研究方法：问卷 + 访谈，双证据链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078992"/>
            <a:ext cx="1097280" cy="54864"/>
          </a:xfrm>
          <a:prstGeom prst="roundRect">
            <a:avLst/>
          </a:prstGeom>
          <a:solidFill>
            <a:srgbClr val="C59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8328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1645920"/>
            <a:ext cx="3383280" cy="59436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73736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</a:rPr>
              <a:t>问卷调查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68880"/>
            <a:ext cx="2926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326 份有效问卷</a:t>
            </a:r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覆盖 8 家高星级酒店住客</a:t>
            </a:r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李克特五级量表，信度 α=0.89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645920"/>
            <a:ext cx="338328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434840" y="1645920"/>
            <a:ext cx="3383280" cy="59436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173736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</a:rPr>
              <a:t>深度访谈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468880"/>
            <a:ext cx="2926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12 位受访者</a:t>
            </a:r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一线员工 6 人 / 住客 6 人</a:t>
            </a:r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每人 30–45 分钟，逐字转录编码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1645920"/>
            <a:ext cx="338328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138160" y="1645920"/>
            <a:ext cx="3383280" cy="59436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6760" y="173736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</a:rPr>
              <a:t>分析方法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2468880"/>
            <a:ext cx="2926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描述统计 + 相关分析</a:t>
            </a:r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访谈主题编码交叉验证</a:t>
            </a:r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定量定性结论互相印证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1206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A6B7D"/>
                </a:solidFill>
                <a:latin typeface="Microsoft YaHei"/>
              </a:rPr>
              <a:t>一页只讲一件事：这一页评委只需记住「326 份问卷 + 12 人访谈」这一组数字。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88952" cy="10972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C59A3A"/>
                </a:solidFill>
                <a:latin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84048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F4E79"/>
                </a:solidFill>
                <a:latin typeface="Microsoft YaHei"/>
              </a:rPr>
              <a:t>核心结果 1：自助入住省时，但首次使用摩擦最大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078992"/>
            <a:ext cx="1097280" cy="54864"/>
          </a:xfrm>
          <a:prstGeom prst="roundRect">
            <a:avLst/>
          </a:prstGeom>
          <a:solidFill>
            <a:srgbClr val="C59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31520" y="1554480"/>
          <a:ext cx="6949440" cy="42062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046720" y="1554480"/>
            <a:ext cx="3383280" cy="420624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75320" y="1783080"/>
            <a:ext cx="292608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结论先行</a:t>
            </a:r>
          </a:p>
          <a:p>
            <a:pPr algn="l"/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入住环节是唯一数字化得分低于人工的环节（3.6 vs 4.2）。</a:t>
            </a:r>
          </a:p>
          <a:p>
            <a:pPr algn="l"/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原因不是机器不好用，而是首次使用无引导——访谈中 9/12 人提到「没人告诉我可以找谁」。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88952" cy="10972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C59A3A"/>
                </a:solidFill>
                <a:latin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84048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F4E79"/>
                </a:solidFill>
                <a:latin typeface="Microsoft YaHei"/>
              </a:rPr>
              <a:t>核心结果 2：住客要的不是更多功能，是出问题时有人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078992"/>
            <a:ext cx="1097280" cy="54864"/>
          </a:xfrm>
          <a:prstGeom prst="roundRect">
            <a:avLst/>
          </a:prstGeom>
          <a:solidFill>
            <a:srgbClr val="C59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83280" cy="292608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9659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F4E79"/>
                </a:solidFill>
                <a:latin typeface="Microsoft YaHei"/>
              </a:rPr>
              <a:t>响应速度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智能客服 30 秒内响应</a:t>
            </a:r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满意度贡献最高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737360"/>
            <a:ext cx="3383280" cy="292608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9159" y="19659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F4E79"/>
                </a:solidFill>
                <a:latin typeface="Microsoft YaHei"/>
              </a:rPr>
              <a:t>人工兜底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59" y="260604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一键转人工是否明显</a:t>
            </a:r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决定差评率走向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737360"/>
            <a:ext cx="3383280" cy="2926080"/>
          </a:xfrm>
          <a:prstGeom prst="roundRect">
            <a:avLst/>
          </a:prstGeom>
          <a:solidFill>
            <a:srgbClr val="E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0" y="1965960"/>
            <a:ext cx="2834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F4E79"/>
                </a:solidFill>
                <a:latin typeface="Microsoft YaHei"/>
              </a:rPr>
              <a:t>主动关怀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2606040"/>
            <a:ext cx="28346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生日/偏好等个性化提醒</a:t>
            </a:r>
          </a:p>
          <a:p>
            <a:pPr algn="l"/>
            <a:r>
              <a:rPr sz="1500" b="0">
                <a:solidFill>
                  <a:srgbClr val="262626"/>
                </a:solidFill>
                <a:latin typeface="Microsoft YaHei"/>
              </a:rPr>
              <a:t>复购意愿 +18%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12064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A6B7D"/>
                </a:solidFill>
                <a:latin typeface="Microsoft YaHei"/>
              </a:rPr>
              <a:t>图表和结论分开排版：左边给证据，右边给判断——这是答辩PPT最容易丢分、也最容易补上的地方。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88952" cy="10972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C59A3A"/>
                </a:solidFill>
                <a:latin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84048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F4E79"/>
                </a:solidFill>
                <a:latin typeface="Microsoft YaHei"/>
              </a:rPr>
              <a:t>结论与建议：三条能直接落地的改进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078992"/>
            <a:ext cx="1097280" cy="54864"/>
          </a:xfrm>
          <a:prstGeom prst="roundRect">
            <a:avLst/>
          </a:prstGeom>
          <a:solidFill>
            <a:srgbClr val="C59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106984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9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C59A3A"/>
                </a:solidFill>
                <a:latin typeface="Microsoft YaHe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360" y="1691639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>
                <a:solidFill>
                  <a:srgbClr val="262626"/>
                </a:solidFill>
                <a:latin typeface="Microsoft YaHei"/>
              </a:rPr>
              <a:t>入住区设「数字化引导岗」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2176272"/>
            <a:ext cx="9144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A6B7D"/>
                </a:solidFill>
                <a:latin typeface="Microsoft YaHei"/>
              </a:rPr>
              <a:t>高峰时段 1 人专职引导，成本低、摩擦降幅最大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926080"/>
            <a:ext cx="106984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9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320040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C59A3A"/>
                </a:solidFill>
                <a:latin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306324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>
                <a:solidFill>
                  <a:srgbClr val="262626"/>
                </a:solidFill>
                <a:latin typeface="Microsoft YaHei"/>
              </a:rPr>
              <a:t>智能客服必须一键转人工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547872"/>
            <a:ext cx="9144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A6B7D"/>
                </a:solidFill>
                <a:latin typeface="Microsoft YaHei"/>
              </a:rPr>
              <a:t>转人工入口从三级菜单提到首屏，差评主因直接消除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297680"/>
            <a:ext cx="1069848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59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57200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C59A3A"/>
                </a:solidFill>
                <a:latin typeface="Microsoft YaHe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443484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>
                <a:solidFill>
                  <a:srgbClr val="262626"/>
                </a:solidFill>
                <a:latin typeface="Microsoft YaHei"/>
              </a:rPr>
              <a:t>离店后 24 小时内回访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37360" y="4919472"/>
            <a:ext cx="9144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A6B7D"/>
                </a:solidFill>
                <a:latin typeface="Microsoft YaHei"/>
              </a:rPr>
              <a:t>数字化触点做关怀，不做推销，复购意愿提升最明显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Microsoft YaHei"/>
              </a:rPr>
              <a:t>谢谢聆听 · 恳请批评指正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38328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C59A3A"/>
                </a:solidFill>
                <a:latin typeface="Microsoft YaHei"/>
              </a:rPr>
              <a:t>感谢指导教师的悉心指导，感谢答辩组各位老师的评阅。</a:t>
            </a:r>
          </a:p>
          <a:p>
            <a:pPr algn="ctr"/>
            <a:r>
              <a:rPr sz="1600" b="0">
                <a:solidFill>
                  <a:srgbClr val="C59A3A"/>
                </a:solidFill>
                <a:latin typeface="Microsoft YaHei"/>
              </a:rPr>
              <a:t>—— 样品结束 · 交付时附逐页讲稿提示版 ——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